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837D066-7048-4528-ABDA-1529E00B49FD}" type="datetimeFigureOut">
              <a:rPr lang="en-US" smtClean="0"/>
              <a:pPr/>
              <a:t>10/2/2023</a:t>
            </a:fld>
            <a:endParaRPr lang="en-IN"/>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4112062-2A46-4F2B-9D1D-9A8CECC776AB}" type="slidenum">
              <a:rPr lang="en-IN" smtClean="0"/>
              <a:pPr/>
              <a:t>‹#›</a:t>
            </a:fld>
            <a:endParaRPr lang="en-IN"/>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37D066-7048-4528-ABDA-1529E00B49FD}" type="datetimeFigureOut">
              <a:rPr lang="en-US" smtClean="0"/>
              <a:pPr/>
              <a:t>10/2/2023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4112062-2A46-4F2B-9D1D-9A8CECC776A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37D066-7048-4528-ABDA-1529E00B49FD}" type="datetimeFigureOut">
              <a:rPr lang="en-US" smtClean="0"/>
              <a:pPr/>
              <a:t>10/2/2023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4112062-2A46-4F2B-9D1D-9A8CECC776A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37D066-7048-4528-ABDA-1529E00B49FD}" type="datetimeFigureOut">
              <a:rPr lang="en-US" smtClean="0"/>
              <a:pPr/>
              <a:t>10/2/2023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4112062-2A46-4F2B-9D1D-9A8CECC776A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837D066-7048-4528-ABDA-1529E00B49FD}" type="datetimeFigureOut">
              <a:rPr lang="en-US" smtClean="0"/>
              <a:pPr/>
              <a:t>10/2/2023</a:t>
            </a:fld>
            <a:endParaRPr lang="en-IN"/>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4112062-2A46-4F2B-9D1D-9A8CECC776AB}" type="slidenum">
              <a:rPr lang="en-IN" smtClean="0"/>
              <a:pPr/>
              <a:t>‹#›</a:t>
            </a:fld>
            <a:endParaRPr lang="en-IN"/>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37D066-7048-4528-ABDA-1529E00B49FD}" type="datetimeFigureOut">
              <a:rPr lang="en-US" smtClean="0"/>
              <a:pPr/>
              <a:t>10/2/2023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a:xfrm>
            <a:off x="8641080" y="6514568"/>
            <a:ext cx="464288" cy="274320"/>
          </a:xfrm>
        </p:spPr>
        <p:txBody>
          <a:bodyPr/>
          <a:lstStyle>
            <a:extLst/>
          </a:lstStyle>
          <a:p>
            <a:fld id="{04112062-2A46-4F2B-9D1D-9A8CECC776AB}" type="slidenum">
              <a:rPr lang="en-IN" smtClean="0"/>
              <a:pPr/>
              <a:t>‹#›</a:t>
            </a:fld>
            <a:endParaRPr lang="en-IN"/>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37D066-7048-4528-ABDA-1529E00B49FD}" type="datetimeFigureOut">
              <a:rPr lang="en-US" smtClean="0"/>
              <a:pPr/>
              <a:t>10/2/2023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a:xfrm>
            <a:off x="8641080" y="6514568"/>
            <a:ext cx="464288" cy="274320"/>
          </a:xfrm>
        </p:spPr>
        <p:txBody>
          <a:bodyPr/>
          <a:lstStyle>
            <a:extLst/>
          </a:lstStyle>
          <a:p>
            <a:fld id="{04112062-2A46-4F2B-9D1D-9A8CECC776A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37D066-7048-4528-ABDA-1529E00B49FD}" type="datetimeFigureOut">
              <a:rPr lang="en-US" smtClean="0"/>
              <a:pPr/>
              <a:t>10/2/2023</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4112062-2A46-4F2B-9D1D-9A8CECC776AB}" type="slidenum">
              <a:rPr lang="en-IN" smtClean="0"/>
              <a:pPr/>
              <a:t>‹#›</a:t>
            </a:fld>
            <a:endParaRPr lang="en-IN"/>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837D066-7048-4528-ABDA-1529E00B49FD}" type="datetimeFigureOut">
              <a:rPr lang="en-US" smtClean="0"/>
              <a:pPr/>
              <a:t>10/2/2023</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04112062-2A46-4F2B-9D1D-9A8CECC776A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837D066-7048-4528-ABDA-1529E00B49FD}" type="datetimeFigureOut">
              <a:rPr lang="en-US" smtClean="0"/>
              <a:pPr/>
              <a:t>10/2/2023</a:t>
            </a:fld>
            <a:endParaRPr lang="en-IN"/>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4112062-2A46-4F2B-9D1D-9A8CECC776AB}" type="slidenum">
              <a:rPr lang="en-IN" smtClean="0"/>
              <a:pPr/>
              <a:t>‹#›</a:t>
            </a:fld>
            <a:endParaRPr lang="en-IN"/>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837D066-7048-4528-ABDA-1529E00B49FD}" type="datetimeFigureOut">
              <a:rPr lang="en-US" smtClean="0"/>
              <a:pPr/>
              <a:t>10/2/2023</a:t>
            </a:fld>
            <a:endParaRPr lang="en-IN"/>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4112062-2A46-4F2B-9D1D-9A8CECC776AB}" type="slidenum">
              <a:rPr lang="en-IN" smtClean="0"/>
              <a:pPr/>
              <a:t>‹#›</a:t>
            </a:fld>
            <a:endParaRPr lang="en-IN"/>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IN"/>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837D066-7048-4528-ABDA-1529E00B49FD}" type="datetimeFigureOut">
              <a:rPr lang="en-US" smtClean="0"/>
              <a:pPr/>
              <a:t>10/2/2023</a:t>
            </a:fld>
            <a:endParaRPr lang="en-IN"/>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4112062-2A46-4F2B-9D1D-9A8CECC776AB}" type="slidenum">
              <a:rPr lang="en-IN" smtClean="0"/>
              <a:pPr/>
              <a:t>‹#›</a:t>
            </a:fld>
            <a:endParaRPr lang="en-IN"/>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214290"/>
            <a:ext cx="8501122" cy="1692771"/>
          </a:xfrm>
          <a:prstGeom prst="rect">
            <a:avLst/>
          </a:prstGeom>
          <a:noFill/>
        </p:spPr>
        <p:txBody>
          <a:bodyPr wrap="square" rtlCol="0">
            <a:spAutoFit/>
          </a:bodyPr>
          <a:lstStyle/>
          <a:p>
            <a:r>
              <a:rPr lang="en-US" sz="4800" dirty="0" smtClean="0">
                <a:latin typeface="Times New Roman" pitchFamily="18" charset="0"/>
                <a:cs typeface="Times New Roman" pitchFamily="18" charset="0"/>
              </a:rPr>
              <a:t>“Secularism and Its Discontents”</a:t>
            </a:r>
          </a:p>
          <a:p>
            <a:pPr algn="ctr"/>
            <a:endParaRPr lang="en-US" sz="2800" dirty="0">
              <a:latin typeface="Times New Roman" pitchFamily="18" charset="0"/>
              <a:cs typeface="Times New Roman" pitchFamily="18" charset="0"/>
            </a:endParaRPr>
          </a:p>
          <a:p>
            <a:pPr algn="ctr"/>
            <a:r>
              <a:rPr lang="en-US" sz="2800" dirty="0" err="1" smtClean="0">
                <a:latin typeface="Times New Roman" pitchFamily="18" charset="0"/>
                <a:cs typeface="Times New Roman" pitchFamily="18" charset="0"/>
              </a:rPr>
              <a:t>Amartya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Sen</a:t>
            </a:r>
            <a:r>
              <a:rPr lang="en-US" sz="2800" dirty="0" smtClean="0">
                <a:latin typeface="Times New Roman" pitchFamily="18" charset="0"/>
                <a:cs typeface="Times New Roman" pitchFamily="18" charset="0"/>
              </a:rPr>
              <a:t> </a:t>
            </a:r>
            <a:endParaRPr lang="en-IN" sz="2800" dirty="0">
              <a:latin typeface="Times New Roman" pitchFamily="18" charset="0"/>
              <a:cs typeface="Times New Roman" pitchFamily="18" charset="0"/>
            </a:endParaRPr>
          </a:p>
        </p:txBody>
      </p:sp>
      <p:sp>
        <p:nvSpPr>
          <p:cNvPr id="6" name="TextBox 5"/>
          <p:cNvSpPr txBox="1"/>
          <p:nvPr/>
        </p:nvSpPr>
        <p:spPr>
          <a:xfrm>
            <a:off x="428596" y="4286256"/>
            <a:ext cx="2928958"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Presented by:</a:t>
            </a:r>
            <a:endParaRPr lang="en-IN" dirty="0">
              <a:latin typeface="Times New Roman" pitchFamily="18" charset="0"/>
              <a:cs typeface="Times New Roman" pitchFamily="18" charset="0"/>
            </a:endParaRPr>
          </a:p>
        </p:txBody>
      </p:sp>
      <p:sp>
        <p:nvSpPr>
          <p:cNvPr id="7" name="TextBox 6"/>
          <p:cNvSpPr txBox="1"/>
          <p:nvPr/>
        </p:nvSpPr>
        <p:spPr>
          <a:xfrm>
            <a:off x="428596" y="4643446"/>
            <a:ext cx="4071966"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Jaspal Kaur Matharu</a:t>
            </a:r>
          </a:p>
          <a:p>
            <a:r>
              <a:rPr lang="en-US" dirty="0" smtClean="0">
                <a:latin typeface="Times New Roman" pitchFamily="18" charset="0"/>
                <a:cs typeface="Times New Roman" pitchFamily="18" charset="0"/>
              </a:rPr>
              <a:t>Guest Faculty</a:t>
            </a:r>
          </a:p>
          <a:p>
            <a:r>
              <a:rPr lang="en-US" dirty="0" smtClean="0">
                <a:latin typeface="Times New Roman" pitchFamily="18" charset="0"/>
                <a:cs typeface="Times New Roman" pitchFamily="18" charset="0"/>
              </a:rPr>
              <a:t>Department of English</a:t>
            </a:r>
          </a:p>
          <a:p>
            <a:r>
              <a:rPr lang="en-US" dirty="0" smtClean="0">
                <a:latin typeface="Times New Roman" pitchFamily="18" charset="0"/>
                <a:cs typeface="Times New Roman" pitchFamily="18" charset="0"/>
              </a:rPr>
              <a:t>Gangadhar Meher University</a:t>
            </a:r>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1670" y="285728"/>
            <a:ext cx="5000660" cy="707886"/>
          </a:xfrm>
          <a:prstGeom prst="rect">
            <a:avLst/>
          </a:prstGeom>
          <a:noFill/>
        </p:spPr>
        <p:txBody>
          <a:bodyPr wrap="square" rtlCol="0">
            <a:spAutoFit/>
          </a:bodyPr>
          <a:lstStyle/>
          <a:p>
            <a:pPr algn="ctr"/>
            <a:r>
              <a:rPr lang="en-US" sz="4000" dirty="0" err="1" smtClean="0">
                <a:latin typeface="Times New Roman" pitchFamily="18" charset="0"/>
                <a:cs typeface="Times New Roman" pitchFamily="18" charset="0"/>
              </a:rPr>
              <a:t>Amartya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Sen</a:t>
            </a:r>
            <a:r>
              <a:rPr lang="en-US" sz="4000" dirty="0" smtClean="0">
                <a:latin typeface="Times New Roman" pitchFamily="18" charset="0"/>
                <a:cs typeface="Times New Roman" pitchFamily="18" charset="0"/>
              </a:rPr>
              <a:t> </a:t>
            </a:r>
            <a:endParaRPr lang="en-IN" sz="4000" dirty="0">
              <a:latin typeface="Times New Roman" pitchFamily="18" charset="0"/>
              <a:cs typeface="Times New Roman" pitchFamily="18" charset="0"/>
            </a:endParaRPr>
          </a:p>
        </p:txBody>
      </p:sp>
      <p:pic>
        <p:nvPicPr>
          <p:cNvPr id="3" name="Picture 2" descr="sen-13506-content-portrait-mobile-tiny.jpg"/>
          <p:cNvPicPr>
            <a:picLocks noChangeAspect="1"/>
          </p:cNvPicPr>
          <p:nvPr/>
        </p:nvPicPr>
        <p:blipFill>
          <a:blip r:embed="rId2"/>
          <a:stretch>
            <a:fillRect/>
          </a:stretch>
        </p:blipFill>
        <p:spPr>
          <a:xfrm>
            <a:off x="3571868" y="1000108"/>
            <a:ext cx="2039830" cy="2857520"/>
          </a:xfrm>
          <a:prstGeom prst="rect">
            <a:avLst/>
          </a:prstGeom>
        </p:spPr>
      </p:pic>
      <p:sp>
        <p:nvSpPr>
          <p:cNvPr id="5" name="TextBox 4"/>
          <p:cNvSpPr txBox="1"/>
          <p:nvPr/>
        </p:nvSpPr>
        <p:spPr>
          <a:xfrm>
            <a:off x="285720" y="4143380"/>
            <a:ext cx="8643998" cy="1938992"/>
          </a:xfrm>
          <a:prstGeom prst="rect">
            <a:avLst/>
          </a:prstGeom>
          <a:noFill/>
        </p:spPr>
        <p:txBody>
          <a:bodyPr wrap="square" rtlCol="0">
            <a:spAutoFit/>
          </a:bodyPr>
          <a:lstStyle/>
          <a:p>
            <a:r>
              <a:rPr lang="en-IN" sz="2000" b="1" dirty="0" err="1" smtClean="0">
                <a:latin typeface="Times New Roman" pitchFamily="18" charset="0"/>
                <a:cs typeface="Times New Roman" pitchFamily="18" charset="0"/>
              </a:rPr>
              <a:t>Amartya</a:t>
            </a:r>
            <a:r>
              <a:rPr lang="en-IN" sz="2000" b="1" dirty="0" smtClean="0">
                <a:latin typeface="Times New Roman" pitchFamily="18" charset="0"/>
                <a:cs typeface="Times New Roman" pitchFamily="18" charset="0"/>
              </a:rPr>
              <a:t> </a:t>
            </a:r>
            <a:r>
              <a:rPr lang="en-IN" sz="2000" b="1" dirty="0" err="1" smtClean="0">
                <a:latin typeface="Times New Roman" pitchFamily="18" charset="0"/>
                <a:cs typeface="Times New Roman" pitchFamily="18" charset="0"/>
              </a:rPr>
              <a:t>Sen</a:t>
            </a:r>
            <a:r>
              <a:rPr lang="en-IN" sz="2000" dirty="0" smtClean="0">
                <a:latin typeface="Times New Roman" pitchFamily="18" charset="0"/>
                <a:cs typeface="Times New Roman" pitchFamily="18" charset="0"/>
              </a:rPr>
              <a:t>, (born November 3, 1933, </a:t>
            </a:r>
            <a:r>
              <a:rPr lang="en-IN" sz="2000" dirty="0" err="1" smtClean="0">
                <a:latin typeface="Times New Roman" pitchFamily="18" charset="0"/>
                <a:cs typeface="Times New Roman" pitchFamily="18" charset="0"/>
              </a:rPr>
              <a:t>Santiniketan</a:t>
            </a:r>
            <a:r>
              <a:rPr lang="en-IN" sz="2000" dirty="0" smtClean="0">
                <a:latin typeface="Times New Roman" pitchFamily="18" charset="0"/>
                <a:cs typeface="Times New Roman" pitchFamily="18" charset="0"/>
              </a:rPr>
              <a:t>, India), Indian economist who was awarded the 1998 Nobel Prize in Economic Sciences for his contributions to welfare economics and social choice theory and for his interest in the problems of society’s poorest members. </a:t>
            </a:r>
            <a:r>
              <a:rPr lang="en-IN" sz="2000" dirty="0" err="1" smtClean="0">
                <a:latin typeface="Times New Roman" pitchFamily="18" charset="0"/>
                <a:cs typeface="Times New Roman" pitchFamily="18" charset="0"/>
              </a:rPr>
              <a:t>Sen</a:t>
            </a:r>
            <a:r>
              <a:rPr lang="en-IN" sz="2000" dirty="0" smtClean="0">
                <a:latin typeface="Times New Roman" pitchFamily="18" charset="0"/>
                <a:cs typeface="Times New Roman" pitchFamily="18" charset="0"/>
              </a:rPr>
              <a:t> was best known for his work on the causes of famine, which led to the development of practical solutions for preventing or limiting the effects of real or perceived shortages of food.</a:t>
            </a:r>
            <a:endParaRPr lang="en-IN"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24" y="285728"/>
            <a:ext cx="7286676"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“Secularism and Its Discontents”</a:t>
            </a:r>
          </a:p>
        </p:txBody>
      </p:sp>
      <p:pic>
        <p:nvPicPr>
          <p:cNvPr id="3" name="Picture 2" descr="51q9ANC9gfL._AC_UF1000,1000_QL80_.jpg"/>
          <p:cNvPicPr>
            <a:picLocks noChangeAspect="1"/>
          </p:cNvPicPr>
          <p:nvPr/>
        </p:nvPicPr>
        <p:blipFill>
          <a:blip r:embed="rId2"/>
          <a:stretch>
            <a:fillRect/>
          </a:stretch>
        </p:blipFill>
        <p:spPr>
          <a:xfrm>
            <a:off x="3428992" y="1000108"/>
            <a:ext cx="1598767" cy="2428892"/>
          </a:xfrm>
          <a:prstGeom prst="rect">
            <a:avLst/>
          </a:prstGeom>
        </p:spPr>
      </p:pic>
      <p:sp>
        <p:nvSpPr>
          <p:cNvPr id="4" name="TextBox 3"/>
          <p:cNvSpPr txBox="1"/>
          <p:nvPr/>
        </p:nvSpPr>
        <p:spPr>
          <a:xfrm>
            <a:off x="285720" y="3714752"/>
            <a:ext cx="8572560" cy="2554545"/>
          </a:xfrm>
          <a:prstGeom prst="rect">
            <a:avLst/>
          </a:prstGeom>
          <a:noFill/>
        </p:spPr>
        <p:txBody>
          <a:bodyPr wrap="square" rtlCol="0">
            <a:spAutoFit/>
          </a:bodyPr>
          <a:lstStyle/>
          <a:p>
            <a:r>
              <a:rPr lang="en-IN" sz="2000" dirty="0" smtClean="0">
                <a:latin typeface="Times New Roman" pitchFamily="18" charset="0"/>
                <a:cs typeface="Times New Roman" pitchFamily="18" charset="0"/>
              </a:rPr>
              <a:t>Secularism is the pillar of any democratic polity. It is the sin qua non of the modern nation-state. In India, it is more relevant than ever. However in the last eight years secularism has undergone a paradigmatic shift in its connotations. Secularism is perceived as a cuss word now at best and at worse a tool of appeasement of certain minorities. Ever since the Hindu nationalist government of </a:t>
            </a:r>
            <a:r>
              <a:rPr lang="en-IN" sz="2000" dirty="0" err="1" smtClean="0">
                <a:latin typeface="Times New Roman" pitchFamily="18" charset="0"/>
                <a:cs typeface="Times New Roman" pitchFamily="18" charset="0"/>
              </a:rPr>
              <a:t>Bharatiya</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Janta</a:t>
            </a:r>
            <a:r>
              <a:rPr lang="en-IN" sz="2000" dirty="0" smtClean="0">
                <a:latin typeface="Times New Roman" pitchFamily="18" charset="0"/>
                <a:cs typeface="Times New Roman" pitchFamily="18" charset="0"/>
              </a:rPr>
              <a:t> Party has come to power secularism has emerged as a contentious issue with numerous debates on the nature, interpretation and the historicity of the nature of secularism.</a:t>
            </a:r>
            <a:endParaRPr lang="en-IN"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1071546"/>
            <a:ext cx="8429684" cy="4524315"/>
          </a:xfrm>
          <a:prstGeom prst="rect">
            <a:avLst/>
          </a:prstGeom>
          <a:noFill/>
        </p:spPr>
        <p:txBody>
          <a:bodyPr wrap="square" rtlCol="0">
            <a:spAutoFit/>
          </a:bodyPr>
          <a:lstStyle/>
          <a:p>
            <a:r>
              <a:rPr lang="en-IN" sz="2400" dirty="0" smtClean="0">
                <a:latin typeface="Times New Roman" pitchFamily="18" charset="0"/>
                <a:cs typeface="Times New Roman" pitchFamily="18" charset="0"/>
              </a:rPr>
              <a:t>The nature of secularism as a principle calls for some clarification as well as scrutiny. Some of the choices considered under the heading of secularism lie, I would argue, beyond its immediate scope. Secularism in the political - as opposed to ecclesiastical - sense requires the separation of the state from any particular religious order. This can be interpreted in at least two different ways. The first view argues that secularism demands that the state be equidistant from all religions refusing to take sides and having a neutral attitude towards them. The second - more severe - view insists that the state must not have any relation at all with any religion. The equidistance must take the form, then, of being altogether removed from each.</a:t>
            </a:r>
            <a:r>
              <a:rPr lang="en-IN" dirty="0" smtClean="0"/>
              <a:t>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643998" cy="4801314"/>
          </a:xfrm>
          <a:prstGeom prst="rect">
            <a:avLst/>
          </a:prstGeom>
          <a:noFill/>
        </p:spPr>
        <p:txBody>
          <a:bodyPr wrap="square" rtlCol="0">
            <a:spAutoFit/>
          </a:bodyPr>
          <a:lstStyle/>
          <a:p>
            <a:pPr algn="ctr"/>
            <a:r>
              <a:rPr lang="en-IN" sz="3200" dirty="0" smtClean="0">
                <a:latin typeface="Times New Roman" pitchFamily="18" charset="0"/>
                <a:cs typeface="Times New Roman" pitchFamily="18" charset="0"/>
              </a:rPr>
              <a:t>Critical Arguments</a:t>
            </a:r>
          </a:p>
          <a:p>
            <a:pPr algn="ctr"/>
            <a:endParaRPr lang="en-US" sz="3200" dirty="0" smtClean="0">
              <a:latin typeface="Times New Roman" pitchFamily="18" charset="0"/>
              <a:cs typeface="Times New Roman" pitchFamily="18" charset="0"/>
            </a:endParaRPr>
          </a:p>
          <a:p>
            <a:pPr algn="ctr"/>
            <a:endParaRPr lang="en-US" sz="3200" dirty="0" smtClean="0">
              <a:latin typeface="Times New Roman" pitchFamily="18" charset="0"/>
              <a:cs typeface="Times New Roman" pitchFamily="18" charset="0"/>
            </a:endParaRPr>
          </a:p>
          <a:p>
            <a:pPr algn="ctr"/>
            <a:endParaRPr lang="en-IN" sz="3200" dirty="0" smtClean="0">
              <a:latin typeface="Times New Roman" pitchFamily="18" charset="0"/>
              <a:cs typeface="Times New Roman" pitchFamily="18" charset="0"/>
            </a:endParaRPr>
          </a:p>
          <a:p>
            <a:r>
              <a:rPr lang="en-IN" dirty="0" smtClean="0"/>
              <a:t> </a:t>
            </a:r>
          </a:p>
          <a:p>
            <a:r>
              <a:rPr lang="en-IN" sz="2000" dirty="0" smtClean="0">
                <a:latin typeface="Times New Roman" pitchFamily="18" charset="0"/>
                <a:cs typeface="Times New Roman" pitchFamily="18" charset="0"/>
              </a:rPr>
              <a:t>Scepticism about Indian secularism takes many different forms. </a:t>
            </a:r>
            <a:r>
              <a:rPr lang="en-IN" sz="2000" dirty="0" err="1" smtClean="0">
                <a:latin typeface="Times New Roman" pitchFamily="18" charset="0"/>
                <a:cs typeface="Times New Roman" pitchFamily="18" charset="0"/>
              </a:rPr>
              <a:t>Amartya</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Sen</a:t>
            </a:r>
            <a:r>
              <a:rPr lang="en-IN" sz="2000" dirty="0" smtClean="0">
                <a:latin typeface="Times New Roman" pitchFamily="18" charset="0"/>
                <a:cs typeface="Times New Roman" pitchFamily="18" charset="0"/>
              </a:rPr>
              <a:t> consider in particular six distinct lines of argument, which are </a:t>
            </a:r>
            <a:r>
              <a:rPr lang="en-IN" sz="2000" dirty="0" smtClean="0">
                <a:latin typeface="Times New Roman" pitchFamily="18" charset="0"/>
                <a:cs typeface="Times New Roman" pitchFamily="18" charset="0"/>
              </a:rPr>
              <a:t>listed </a:t>
            </a:r>
            <a:r>
              <a:rPr lang="en-IN" sz="2000" dirty="0" smtClean="0">
                <a:latin typeface="Times New Roman" pitchFamily="18" charset="0"/>
                <a:cs typeface="Times New Roman" pitchFamily="18" charset="0"/>
              </a:rPr>
              <a:t>below:</a:t>
            </a:r>
          </a:p>
          <a:p>
            <a:pPr>
              <a:buFont typeface="Wingdings" pitchFamily="2" charset="2"/>
              <a:buChar char="§"/>
            </a:pPr>
            <a:r>
              <a:rPr lang="en-IN" sz="2000" dirty="0" smtClean="0">
                <a:latin typeface="Times New Roman" pitchFamily="18" charset="0"/>
                <a:cs typeface="Times New Roman" pitchFamily="18" charset="0"/>
              </a:rPr>
              <a:t>The 'Non-existence' Critique</a:t>
            </a:r>
          </a:p>
          <a:p>
            <a:pPr>
              <a:buFont typeface="Wingdings" pitchFamily="2" charset="2"/>
              <a:buChar char="§"/>
            </a:pPr>
            <a:r>
              <a:rPr lang="en-US" sz="2000" dirty="0" smtClean="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Favouritism</a:t>
            </a:r>
            <a:r>
              <a:rPr lang="en-US" sz="2000" dirty="0" smtClean="0">
                <a:latin typeface="Times New Roman" pitchFamily="18" charset="0"/>
                <a:cs typeface="Times New Roman" pitchFamily="18" charset="0"/>
              </a:rPr>
              <a:t>’ Critique</a:t>
            </a:r>
          </a:p>
          <a:p>
            <a:pPr>
              <a:buFont typeface="Wingdings" pitchFamily="2" charset="2"/>
              <a:buChar char="§"/>
            </a:pPr>
            <a:r>
              <a:rPr lang="en-US" sz="2000" dirty="0" smtClean="0">
                <a:latin typeface="Times New Roman" pitchFamily="18" charset="0"/>
                <a:cs typeface="Times New Roman" pitchFamily="18" charset="0"/>
              </a:rPr>
              <a:t>The ‘Prior Identity’ Critique</a:t>
            </a:r>
          </a:p>
          <a:p>
            <a:pPr>
              <a:buFont typeface="Wingdings" pitchFamily="2" charset="2"/>
              <a:buChar char="§"/>
            </a:pPr>
            <a:r>
              <a:rPr lang="en-US" sz="2000" dirty="0" smtClean="0">
                <a:latin typeface="Times New Roman" pitchFamily="18" charset="0"/>
                <a:cs typeface="Times New Roman" pitchFamily="18" charset="0"/>
              </a:rPr>
              <a:t>The ‘Muslim Sectarianism’ Critique</a:t>
            </a:r>
          </a:p>
          <a:p>
            <a:pPr>
              <a:buFont typeface="Wingdings" pitchFamily="2" charset="2"/>
              <a:buChar char="§"/>
            </a:pPr>
            <a:r>
              <a:rPr lang="en-US" sz="2000" dirty="0" smtClean="0">
                <a:latin typeface="Times New Roman" pitchFamily="18" charset="0"/>
                <a:cs typeface="Times New Roman" pitchFamily="18" charset="0"/>
              </a:rPr>
              <a:t>The ‘Anti-modernist’ Critique</a:t>
            </a:r>
          </a:p>
          <a:p>
            <a:pPr>
              <a:buFont typeface="Wingdings" pitchFamily="2" charset="2"/>
              <a:buChar char="§"/>
            </a:pPr>
            <a:r>
              <a:rPr lang="en-US" sz="2000" dirty="0" smtClean="0">
                <a:latin typeface="Times New Roman" pitchFamily="18" charset="0"/>
                <a:cs typeface="Times New Roman" pitchFamily="18" charset="0"/>
              </a:rPr>
              <a:t>The ‘Cultural’ Critique</a:t>
            </a:r>
            <a:endParaRPr lang="en-IN"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45</TotalTime>
  <Words>340</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Foundry</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8</cp:revision>
  <dcterms:created xsi:type="dcterms:W3CDTF">2023-10-02T16:12:49Z</dcterms:created>
  <dcterms:modified xsi:type="dcterms:W3CDTF">2023-10-02T17:51:39Z</dcterms:modified>
</cp:coreProperties>
</file>